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50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86" y="-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303FF-E37F-F14C-A112-54D0FF8BBF31}" type="datetimeFigureOut">
              <a:rPr lang="de-DE" smtClean="0"/>
              <a:t>12.01.2022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27616-1E66-E843-9481-EAD85270B395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0846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27616-1E66-E843-9481-EAD85270B395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6787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27616-1E66-E843-9481-EAD85270B395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6787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63DB-AB03-F043-914B-4A9BB41FD874}" type="datetimeFigureOut">
              <a:rPr lang="de-DE" smtClean="0"/>
              <a:t>12.01.2022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C8D5-C630-5942-9CA2-4E2B399FD98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372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63DB-AB03-F043-914B-4A9BB41FD874}" type="datetimeFigureOut">
              <a:rPr lang="de-DE" smtClean="0"/>
              <a:t>12.01.2022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C8D5-C630-5942-9CA2-4E2B399FD98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751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63DB-AB03-F043-914B-4A9BB41FD874}" type="datetimeFigureOut">
              <a:rPr lang="de-DE" smtClean="0"/>
              <a:t>12.01.2022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C8D5-C630-5942-9CA2-4E2B399FD98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23530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63DB-AB03-F043-914B-4A9BB41FD874}" type="datetimeFigureOut">
              <a:rPr lang="de-DE" smtClean="0"/>
              <a:t>12.01.2022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C8D5-C630-5942-9CA2-4E2B399FD98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8084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63DB-AB03-F043-914B-4A9BB41FD874}" type="datetimeFigureOut">
              <a:rPr lang="de-DE" smtClean="0"/>
              <a:t>12.01.2022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C8D5-C630-5942-9CA2-4E2B399FD98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8184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63DB-AB03-F043-914B-4A9BB41FD874}" type="datetimeFigureOut">
              <a:rPr lang="de-DE" smtClean="0"/>
              <a:t>12.01.2022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C8D5-C630-5942-9CA2-4E2B399FD98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808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63DB-AB03-F043-914B-4A9BB41FD874}" type="datetimeFigureOut">
              <a:rPr lang="de-DE" smtClean="0"/>
              <a:t>12.01.2022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C8D5-C630-5942-9CA2-4E2B399FD98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252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63DB-AB03-F043-914B-4A9BB41FD874}" type="datetimeFigureOut">
              <a:rPr lang="de-DE" smtClean="0"/>
              <a:t>12.01.2022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C8D5-C630-5942-9CA2-4E2B399FD98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890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63DB-AB03-F043-914B-4A9BB41FD874}" type="datetimeFigureOut">
              <a:rPr lang="de-DE" smtClean="0"/>
              <a:t>12.01.2022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C8D5-C630-5942-9CA2-4E2B399FD98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1746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63DB-AB03-F043-914B-4A9BB41FD874}" type="datetimeFigureOut">
              <a:rPr lang="de-DE" smtClean="0"/>
              <a:t>12.01.2022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C8D5-C630-5942-9CA2-4E2B399FD98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7392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863DB-AB03-F043-914B-4A9BB41FD874}" type="datetimeFigureOut">
              <a:rPr lang="de-DE" smtClean="0"/>
              <a:t>12.01.2022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FC8D5-C630-5942-9CA2-4E2B399FD98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471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863DB-AB03-F043-914B-4A9BB41FD874}" type="datetimeFigureOut">
              <a:rPr lang="de-DE" smtClean="0"/>
              <a:t>12.01.2022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FC8D5-C630-5942-9CA2-4E2B399FD98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1951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" y="0"/>
            <a:ext cx="12192000" cy="6876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175">
            <a:noFill/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ln w="18000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0000"/>
                </a:solidFill>
                <a:latin typeface="Arial"/>
                <a:cs typeface="Arial"/>
              </a:rPr>
              <a:t>,</a:t>
            </a:r>
          </a:p>
        </p:txBody>
      </p:sp>
      <p:sp>
        <p:nvSpPr>
          <p:cNvPr id="45" name="Rechteck 44"/>
          <p:cNvSpPr/>
          <p:nvPr/>
        </p:nvSpPr>
        <p:spPr>
          <a:xfrm>
            <a:off x="1258433" y="271108"/>
            <a:ext cx="9804902" cy="23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2" name="Rechteck 41"/>
          <p:cNvSpPr/>
          <p:nvPr/>
        </p:nvSpPr>
        <p:spPr>
          <a:xfrm>
            <a:off x="1258433" y="2772449"/>
            <a:ext cx="9804902" cy="35416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28" name="Gerade Verbindung mit Pfeil 27"/>
          <p:cNvCxnSpPr/>
          <p:nvPr/>
        </p:nvCxnSpPr>
        <p:spPr>
          <a:xfrm flipV="1">
            <a:off x="6217151" y="1776344"/>
            <a:ext cx="1738721" cy="2520195"/>
          </a:xfrm>
          <a:prstGeom prst="straightConnector1">
            <a:avLst/>
          </a:prstGeom>
          <a:ln>
            <a:solidFill>
              <a:srgbClr val="00009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2086993" y="359636"/>
            <a:ext cx="841797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latin typeface="Arial"/>
                <a:cs typeface="Arial"/>
              </a:rPr>
              <a:t>Formel für die Ermittlung des Stimmwertes eines KGR</a:t>
            </a:r>
            <a:r>
              <a:rPr lang="de-DE" b="1" dirty="0">
                <a:latin typeface="Arial"/>
                <a:cs typeface="Arial"/>
              </a:rPr>
              <a:t> </a:t>
            </a:r>
          </a:p>
          <a:p>
            <a:r>
              <a:rPr lang="de-DE" sz="1400" dirty="0">
                <a:latin typeface="Arial"/>
                <a:cs typeface="Arial"/>
              </a:rPr>
              <a:t>(Multiplikator für jede von diesem KGR an Kandidierende ver-</a:t>
            </a:r>
          </a:p>
          <a:p>
            <a:r>
              <a:rPr lang="de-DE" sz="1400" dirty="0">
                <a:latin typeface="Arial"/>
                <a:cs typeface="Arial"/>
              </a:rPr>
              <a:t>gebene Stimme </a:t>
            </a:r>
            <a:r>
              <a:rPr lang="de-DE" sz="1200" dirty="0">
                <a:latin typeface="Arial"/>
                <a:cs typeface="Arial"/>
              </a:rPr>
              <a:t>- § 17 Abs. 4 KKSynBG)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187665" y="1344345"/>
            <a:ext cx="50393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/>
                <a:cs typeface="Arial"/>
              </a:rPr>
              <a:t>Gemeindegliederzahl (Stand </a:t>
            </a:r>
            <a:r>
              <a:rPr lang="de-DE" sz="1600" dirty="0" smtClean="0">
                <a:latin typeface="Arial"/>
                <a:cs typeface="Arial"/>
              </a:rPr>
              <a:t>01.04.xxxx)</a:t>
            </a:r>
            <a:endParaRPr lang="de-DE" sz="1600" dirty="0">
              <a:latin typeface="Arial"/>
              <a:cs typeface="Arial"/>
            </a:endParaRPr>
          </a:p>
          <a:p>
            <a:endParaRPr lang="de-DE" sz="1600" dirty="0">
              <a:latin typeface="Arial"/>
              <a:cs typeface="Arial"/>
            </a:endParaRPr>
          </a:p>
          <a:p>
            <a:r>
              <a:rPr lang="de-DE" sz="1600" dirty="0">
                <a:latin typeface="Arial"/>
                <a:cs typeface="Arial"/>
              </a:rPr>
              <a:t>Anzahl der Mitglieder des Gemeinderates</a:t>
            </a:r>
          </a:p>
          <a:p>
            <a:endParaRPr lang="de-DE" dirty="0">
              <a:latin typeface="Arial"/>
              <a:cs typeface="Arial"/>
            </a:endParaRPr>
          </a:p>
          <a:p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2257366" y="1776344"/>
            <a:ext cx="377999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6039176" y="1593159"/>
            <a:ext cx="1295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/>
                <a:cs typeface="Arial"/>
              </a:rPr>
              <a:t>= Quotient 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7943946" y="458694"/>
            <a:ext cx="2602062" cy="1980213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/>
                <a:cs typeface="Arial"/>
              </a:rPr>
              <a:t>          Quotient        Stimmwert</a:t>
            </a:r>
          </a:p>
          <a:p>
            <a:r>
              <a:rPr lang="de-DE" sz="600" dirty="0">
                <a:latin typeface="Arial"/>
                <a:cs typeface="Arial"/>
              </a:rPr>
              <a:t> </a:t>
            </a:r>
          </a:p>
          <a:p>
            <a:r>
              <a:rPr lang="de-DE" sz="1400" dirty="0">
                <a:latin typeface="Arial"/>
                <a:cs typeface="Arial"/>
              </a:rPr>
              <a:t>            1	bis   50    	1	      </a:t>
            </a:r>
          </a:p>
          <a:p>
            <a:r>
              <a:rPr lang="de-DE" sz="1400" dirty="0">
                <a:latin typeface="Arial"/>
                <a:cs typeface="Arial"/>
              </a:rPr>
              <a:t>über   50   	bis 100 	2</a:t>
            </a:r>
          </a:p>
          <a:p>
            <a:r>
              <a:rPr lang="de-DE" sz="1400" dirty="0">
                <a:latin typeface="Arial"/>
                <a:cs typeface="Arial"/>
              </a:rPr>
              <a:t>über 100 	bis 200	3</a:t>
            </a:r>
          </a:p>
          <a:p>
            <a:r>
              <a:rPr lang="de-DE" sz="1400" dirty="0">
                <a:latin typeface="Arial"/>
                <a:cs typeface="Arial"/>
              </a:rPr>
              <a:t>über 200 	bis 400	4</a:t>
            </a:r>
          </a:p>
          <a:p>
            <a:r>
              <a:rPr lang="de-DE" sz="1400" dirty="0">
                <a:solidFill>
                  <a:srgbClr val="000090"/>
                </a:solidFill>
                <a:latin typeface="Arial"/>
                <a:cs typeface="Arial"/>
              </a:rPr>
              <a:t>über 400 	bis 600	5</a:t>
            </a:r>
          </a:p>
          <a:p>
            <a:r>
              <a:rPr lang="de-DE" sz="1400" dirty="0">
                <a:ln>
                  <a:solidFill>
                    <a:schemeClr val="accent3">
                      <a:lumMod val="75000"/>
                    </a:schemeClr>
                  </a:solidFill>
                </a:ln>
                <a:latin typeface="Arial"/>
                <a:cs typeface="Arial"/>
              </a:rPr>
              <a:t>über 600 	bis 800	6</a:t>
            </a:r>
          </a:p>
          <a:p>
            <a:r>
              <a:rPr lang="de-DE" sz="1400" dirty="0">
                <a:latin typeface="Arial"/>
                <a:cs typeface="Arial"/>
              </a:rPr>
              <a:t>über 800                       7</a:t>
            </a:r>
          </a:p>
        </p:txBody>
      </p:sp>
      <p:cxnSp>
        <p:nvCxnSpPr>
          <p:cNvPr id="20" name="Gerade Verbindung 19"/>
          <p:cNvCxnSpPr/>
          <p:nvPr/>
        </p:nvCxnSpPr>
        <p:spPr>
          <a:xfrm flipV="1">
            <a:off x="2530897" y="4296539"/>
            <a:ext cx="3056489" cy="1127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2530897" y="5513851"/>
            <a:ext cx="3056489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5628335" y="5331810"/>
            <a:ext cx="629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/>
                <a:cs typeface="Arial"/>
              </a:rPr>
              <a:t>= 755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5628335" y="4142650"/>
            <a:ext cx="629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/>
                <a:cs typeface="Arial"/>
              </a:rPr>
              <a:t>= 531</a:t>
            </a:r>
          </a:p>
        </p:txBody>
      </p:sp>
      <p:cxnSp>
        <p:nvCxnSpPr>
          <p:cNvPr id="29" name="Gerade Verbindung mit Pfeil 28"/>
          <p:cNvCxnSpPr/>
          <p:nvPr/>
        </p:nvCxnSpPr>
        <p:spPr>
          <a:xfrm flipV="1">
            <a:off x="6217151" y="1972908"/>
            <a:ext cx="1738721" cy="3540945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feld 35"/>
          <p:cNvSpPr txBox="1"/>
          <p:nvPr/>
        </p:nvSpPr>
        <p:spPr>
          <a:xfrm>
            <a:off x="6653239" y="5347200"/>
            <a:ext cx="3515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/>
                <a:cs typeface="Arial"/>
              </a:rPr>
              <a:t> Stimmwert 6</a:t>
            </a:r>
            <a:endParaRPr lang="de-DE" sz="600" dirty="0">
              <a:latin typeface="Arial"/>
              <a:cs typeface="Arial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666241" y="4142650"/>
            <a:ext cx="3502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/>
                <a:cs typeface="Arial"/>
              </a:rPr>
              <a:t> Stimmwert 5</a:t>
            </a:r>
          </a:p>
          <a:p>
            <a:endParaRPr lang="de-DE" sz="600" dirty="0">
              <a:latin typeface="Arial"/>
              <a:cs typeface="Arial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2086993" y="2889701"/>
            <a:ext cx="8417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latin typeface="Arial"/>
                <a:cs typeface="Arial"/>
              </a:rPr>
              <a:t>Beispiel: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336776" y="4076376"/>
            <a:ext cx="450063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400" dirty="0">
              <a:latin typeface="Arial"/>
              <a:cs typeface="Arial"/>
            </a:endParaRPr>
          </a:p>
          <a:p>
            <a:endParaRPr lang="de-DE" sz="1400" dirty="0">
              <a:latin typeface="Arial"/>
              <a:cs typeface="Arial"/>
            </a:endParaRPr>
          </a:p>
          <a:p>
            <a:endParaRPr lang="de-DE" sz="1400" dirty="0">
              <a:latin typeface="Arial"/>
              <a:cs typeface="Arial"/>
            </a:endParaRPr>
          </a:p>
          <a:p>
            <a:endParaRPr lang="de-DE" sz="1400" dirty="0">
              <a:latin typeface="Arial"/>
              <a:cs typeface="Arial"/>
            </a:endParaRPr>
          </a:p>
          <a:p>
            <a:r>
              <a:rPr lang="de-DE" sz="1400" dirty="0">
                <a:latin typeface="Arial"/>
                <a:cs typeface="Arial"/>
              </a:rPr>
              <a:t> Kirchengemeinde B</a:t>
            </a:r>
          </a:p>
          <a:p>
            <a:endParaRPr lang="de-DE" sz="800" dirty="0">
              <a:latin typeface="Arial"/>
              <a:cs typeface="Arial"/>
            </a:endParaRPr>
          </a:p>
          <a:p>
            <a:r>
              <a:rPr lang="de-DE" sz="1400" dirty="0">
                <a:latin typeface="Arial"/>
                <a:cs typeface="Arial"/>
              </a:rPr>
              <a:t>          6.796 Gemeindeglieder </a:t>
            </a:r>
            <a:r>
              <a:rPr lang="de-DE" sz="1100" dirty="0">
                <a:latin typeface="Arial"/>
                <a:cs typeface="Arial"/>
              </a:rPr>
              <a:t>(</a:t>
            </a:r>
            <a:r>
              <a:rPr lang="de-DE" sz="1100" dirty="0" smtClean="0">
                <a:latin typeface="Arial"/>
                <a:cs typeface="Arial"/>
              </a:rPr>
              <a:t>01.04.20xx)</a:t>
            </a:r>
            <a:endParaRPr lang="de-DE" sz="1100" dirty="0">
              <a:latin typeface="Arial"/>
              <a:cs typeface="Arial"/>
            </a:endParaRPr>
          </a:p>
          <a:p>
            <a:endParaRPr lang="de-DE" sz="600" dirty="0">
              <a:latin typeface="Arial"/>
              <a:cs typeface="Arial"/>
            </a:endParaRPr>
          </a:p>
          <a:p>
            <a:r>
              <a:rPr lang="de-DE" sz="1400" dirty="0">
                <a:latin typeface="Arial"/>
                <a:cs typeface="Arial"/>
              </a:rPr>
              <a:t>          9 KGR-Mitglieder</a:t>
            </a:r>
            <a:endParaRPr lang="de-DE" dirty="0">
              <a:latin typeface="Arial"/>
              <a:cs typeface="Arial"/>
            </a:endParaRPr>
          </a:p>
          <a:p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2336776" y="3459346"/>
            <a:ext cx="808746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400" dirty="0">
              <a:latin typeface="Arial"/>
              <a:cs typeface="Arial"/>
            </a:endParaRPr>
          </a:p>
          <a:p>
            <a:r>
              <a:rPr lang="de-DE" sz="1400" dirty="0">
                <a:latin typeface="Arial"/>
                <a:cs typeface="Arial"/>
              </a:rPr>
              <a:t>Kirchengemeinde A</a:t>
            </a:r>
          </a:p>
          <a:p>
            <a:endParaRPr lang="de-DE" sz="600" dirty="0">
              <a:latin typeface="Arial"/>
              <a:cs typeface="Arial"/>
            </a:endParaRPr>
          </a:p>
          <a:p>
            <a:r>
              <a:rPr lang="de-DE" sz="1400" dirty="0">
                <a:latin typeface="Arial"/>
                <a:cs typeface="Arial"/>
              </a:rPr>
              <a:t>        12.208 Gemeindeglieder </a:t>
            </a:r>
            <a:r>
              <a:rPr lang="de-DE" sz="1100" dirty="0">
                <a:latin typeface="Arial"/>
                <a:cs typeface="Arial"/>
              </a:rPr>
              <a:t>(</a:t>
            </a:r>
            <a:r>
              <a:rPr lang="de-DE" sz="1100" dirty="0" smtClean="0">
                <a:latin typeface="Arial"/>
                <a:cs typeface="Arial"/>
              </a:rPr>
              <a:t>01.04.20xx)</a:t>
            </a:r>
            <a:endParaRPr lang="de-DE" sz="1100" dirty="0">
              <a:latin typeface="Arial"/>
              <a:cs typeface="Arial"/>
            </a:endParaRPr>
          </a:p>
          <a:p>
            <a:endParaRPr lang="de-DE" sz="800" dirty="0">
              <a:latin typeface="Arial"/>
              <a:cs typeface="Arial"/>
            </a:endParaRPr>
          </a:p>
          <a:p>
            <a:r>
              <a:rPr lang="de-DE" sz="1400" dirty="0">
                <a:latin typeface="Arial"/>
                <a:cs typeface="Arial"/>
              </a:rPr>
              <a:t>        23 KGR-Mitglieder</a:t>
            </a:r>
          </a:p>
          <a:p>
            <a:endParaRPr lang="de-DE" sz="1200" dirty="0">
              <a:latin typeface="Arial"/>
              <a:cs typeface="Arial"/>
            </a:endParaRPr>
          </a:p>
          <a:p>
            <a:endParaRPr lang="de-DE" sz="1400" dirty="0">
              <a:latin typeface="Arial"/>
              <a:cs typeface="Arial"/>
            </a:endParaRPr>
          </a:p>
          <a:p>
            <a:r>
              <a:rPr lang="de-DE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241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12192000" cy="6876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3175">
            <a:noFill/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ln w="18000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0000"/>
                </a:solidFill>
                <a:latin typeface="Arial"/>
                <a:cs typeface="Arial"/>
              </a:rPr>
              <a:t>,</a:t>
            </a:r>
          </a:p>
        </p:txBody>
      </p:sp>
      <p:sp>
        <p:nvSpPr>
          <p:cNvPr id="25" name="Rechteck 24"/>
          <p:cNvSpPr/>
          <p:nvPr/>
        </p:nvSpPr>
        <p:spPr>
          <a:xfrm>
            <a:off x="1242235" y="2741174"/>
            <a:ext cx="9804902" cy="35416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Rechteck 21"/>
          <p:cNvSpPr/>
          <p:nvPr/>
        </p:nvSpPr>
        <p:spPr>
          <a:xfrm>
            <a:off x="1242235" y="216414"/>
            <a:ext cx="9804902" cy="23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28" name="Gerade Verbindung mit Pfeil 27"/>
          <p:cNvCxnSpPr/>
          <p:nvPr/>
        </p:nvCxnSpPr>
        <p:spPr>
          <a:xfrm flipV="1">
            <a:off x="6217151" y="1776344"/>
            <a:ext cx="1872525" cy="2520195"/>
          </a:xfrm>
          <a:prstGeom prst="straightConnector1">
            <a:avLst/>
          </a:prstGeom>
          <a:ln>
            <a:solidFill>
              <a:srgbClr val="000090"/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2086993" y="359636"/>
            <a:ext cx="841797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latin typeface="Arial"/>
                <a:cs typeface="Arial"/>
              </a:rPr>
              <a:t>Formel für die Ermittlung des Stimmwertes eines KGR</a:t>
            </a:r>
            <a:r>
              <a:rPr lang="de-DE" b="1" dirty="0">
                <a:latin typeface="Arial"/>
                <a:cs typeface="Arial"/>
              </a:rPr>
              <a:t> </a:t>
            </a:r>
          </a:p>
          <a:p>
            <a:r>
              <a:rPr lang="de-DE" sz="1400" dirty="0">
                <a:latin typeface="Arial"/>
                <a:cs typeface="Arial"/>
              </a:rPr>
              <a:t>(Multiplikator für jede von diesem KGR an Kandidierende ver-</a:t>
            </a:r>
          </a:p>
          <a:p>
            <a:r>
              <a:rPr lang="de-DE" sz="1400" dirty="0">
                <a:latin typeface="Arial"/>
                <a:cs typeface="Arial"/>
              </a:rPr>
              <a:t>gebene Stimme </a:t>
            </a:r>
            <a:r>
              <a:rPr lang="de-DE" sz="1200" dirty="0">
                <a:latin typeface="Arial"/>
                <a:cs typeface="Arial"/>
              </a:rPr>
              <a:t>- § 17 Abs. 4 KKSynBG)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187665" y="1344345"/>
            <a:ext cx="50393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/>
                <a:cs typeface="Arial"/>
              </a:rPr>
              <a:t>Gemeindegliederzahl (Stand </a:t>
            </a:r>
            <a:r>
              <a:rPr lang="de-DE" sz="1600" dirty="0" smtClean="0">
                <a:latin typeface="Arial"/>
                <a:cs typeface="Arial"/>
              </a:rPr>
              <a:t>01.04.20xx)</a:t>
            </a:r>
            <a:endParaRPr lang="de-DE" sz="1600" dirty="0">
              <a:latin typeface="Arial"/>
              <a:cs typeface="Arial"/>
            </a:endParaRPr>
          </a:p>
          <a:p>
            <a:endParaRPr lang="de-DE" sz="1600" dirty="0">
              <a:latin typeface="Arial"/>
              <a:cs typeface="Arial"/>
            </a:endParaRPr>
          </a:p>
          <a:p>
            <a:r>
              <a:rPr lang="de-DE" sz="1600" dirty="0">
                <a:latin typeface="Arial"/>
                <a:cs typeface="Arial"/>
              </a:rPr>
              <a:t>Anzahl der Mitglieder des Gemeinderates</a:t>
            </a:r>
          </a:p>
          <a:p>
            <a:endParaRPr lang="de-DE" dirty="0">
              <a:latin typeface="Arial"/>
              <a:cs typeface="Arial"/>
            </a:endParaRPr>
          </a:p>
          <a:p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2257366" y="1776344"/>
            <a:ext cx="3779998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6039176" y="1593159"/>
            <a:ext cx="1295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/>
                <a:cs typeface="Arial"/>
              </a:rPr>
              <a:t>= Quotient 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8018966" y="470376"/>
            <a:ext cx="2602062" cy="1980213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/>
                <a:cs typeface="Arial"/>
              </a:rPr>
              <a:t>          Quotient        Stimmwert</a:t>
            </a:r>
          </a:p>
          <a:p>
            <a:r>
              <a:rPr lang="de-DE" sz="600" dirty="0">
                <a:latin typeface="Arial"/>
                <a:cs typeface="Arial"/>
              </a:rPr>
              <a:t> </a:t>
            </a:r>
          </a:p>
          <a:p>
            <a:r>
              <a:rPr lang="de-DE" sz="1400" dirty="0">
                <a:latin typeface="Arial"/>
                <a:cs typeface="Arial"/>
              </a:rPr>
              <a:t>            1	bis   50    	1	      </a:t>
            </a:r>
          </a:p>
          <a:p>
            <a:r>
              <a:rPr lang="de-DE" sz="1400" dirty="0">
                <a:latin typeface="Arial"/>
                <a:cs typeface="Arial"/>
              </a:rPr>
              <a:t>über   50   	bis 100 	2</a:t>
            </a:r>
          </a:p>
          <a:p>
            <a:r>
              <a:rPr lang="de-DE" sz="1400" dirty="0">
                <a:latin typeface="Arial"/>
                <a:cs typeface="Arial"/>
              </a:rPr>
              <a:t>über 100 	bis 200	3</a:t>
            </a:r>
          </a:p>
          <a:p>
            <a:r>
              <a:rPr lang="de-DE" sz="1400" dirty="0">
                <a:latin typeface="Arial"/>
                <a:cs typeface="Arial"/>
              </a:rPr>
              <a:t>über 200 	bis 400	4</a:t>
            </a:r>
          </a:p>
          <a:p>
            <a:r>
              <a:rPr lang="de-DE" sz="1400" dirty="0">
                <a:solidFill>
                  <a:srgbClr val="000090"/>
                </a:solidFill>
                <a:latin typeface="Arial"/>
                <a:cs typeface="Arial"/>
              </a:rPr>
              <a:t>über 400 	bis 600	5</a:t>
            </a:r>
          </a:p>
          <a:p>
            <a:r>
              <a:rPr lang="de-DE" sz="1400" dirty="0">
                <a:ln>
                  <a:solidFill>
                    <a:schemeClr val="accent3">
                      <a:lumMod val="75000"/>
                    </a:schemeClr>
                  </a:solidFill>
                </a:ln>
                <a:latin typeface="Arial"/>
                <a:cs typeface="Arial"/>
              </a:rPr>
              <a:t>über 600 	bis 800	6</a:t>
            </a:r>
          </a:p>
          <a:p>
            <a:r>
              <a:rPr lang="de-DE" sz="1400" dirty="0">
                <a:latin typeface="Arial"/>
                <a:cs typeface="Arial"/>
              </a:rPr>
              <a:t>über 800                       7</a:t>
            </a:r>
          </a:p>
        </p:txBody>
      </p:sp>
      <p:cxnSp>
        <p:nvCxnSpPr>
          <p:cNvPr id="20" name="Gerade Verbindung 19"/>
          <p:cNvCxnSpPr/>
          <p:nvPr/>
        </p:nvCxnSpPr>
        <p:spPr>
          <a:xfrm flipV="1">
            <a:off x="2530897" y="4296539"/>
            <a:ext cx="3056489" cy="1127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2530897" y="5513851"/>
            <a:ext cx="3056489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5628335" y="5331810"/>
            <a:ext cx="629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/>
                <a:cs typeface="Arial"/>
              </a:rPr>
              <a:t>= 755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5628335" y="4142650"/>
            <a:ext cx="629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/>
                <a:cs typeface="Arial"/>
              </a:rPr>
              <a:t>= 531</a:t>
            </a:r>
          </a:p>
        </p:txBody>
      </p:sp>
      <p:cxnSp>
        <p:nvCxnSpPr>
          <p:cNvPr id="29" name="Gerade Verbindung mit Pfeil 28"/>
          <p:cNvCxnSpPr/>
          <p:nvPr/>
        </p:nvCxnSpPr>
        <p:spPr>
          <a:xfrm flipV="1">
            <a:off x="6217151" y="1964883"/>
            <a:ext cx="1872525" cy="354897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prstDash val="sys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feld 35"/>
          <p:cNvSpPr txBox="1"/>
          <p:nvPr/>
        </p:nvSpPr>
        <p:spPr>
          <a:xfrm>
            <a:off x="7016927" y="5267908"/>
            <a:ext cx="351588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/>
                <a:cs typeface="Arial"/>
              </a:rPr>
              <a:t>  9 KGR-Mitglieder mal 6 (Stimmwert)</a:t>
            </a:r>
          </a:p>
          <a:p>
            <a:endParaRPr lang="de-DE" sz="600" dirty="0">
              <a:latin typeface="Arial"/>
              <a:cs typeface="Arial"/>
            </a:endParaRPr>
          </a:p>
          <a:p>
            <a:r>
              <a:rPr lang="de-DE" sz="1200" dirty="0">
                <a:latin typeface="Arial"/>
                <a:cs typeface="Arial"/>
              </a:rPr>
              <a:t>= zusammen   54 Stimmen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2086993" y="2889701"/>
            <a:ext cx="8417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latin typeface="Arial"/>
                <a:cs typeface="Arial"/>
              </a:rPr>
              <a:t>Beispiel: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2346802" y="4033283"/>
            <a:ext cx="450063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400" i="1" dirty="0">
              <a:latin typeface="Arial"/>
              <a:cs typeface="Arial"/>
            </a:endParaRPr>
          </a:p>
          <a:p>
            <a:endParaRPr lang="de-DE" sz="1400" dirty="0">
              <a:latin typeface="Arial"/>
              <a:cs typeface="Arial"/>
            </a:endParaRPr>
          </a:p>
          <a:p>
            <a:endParaRPr lang="de-DE" sz="1400" dirty="0">
              <a:latin typeface="Arial"/>
              <a:cs typeface="Arial"/>
            </a:endParaRPr>
          </a:p>
          <a:p>
            <a:endParaRPr lang="de-DE" sz="1400" dirty="0">
              <a:latin typeface="Arial"/>
              <a:cs typeface="Arial"/>
            </a:endParaRPr>
          </a:p>
          <a:p>
            <a:r>
              <a:rPr lang="de-DE" sz="1400" dirty="0">
                <a:latin typeface="Arial"/>
                <a:cs typeface="Arial"/>
              </a:rPr>
              <a:t> Kirchengemeinde B</a:t>
            </a:r>
          </a:p>
          <a:p>
            <a:endParaRPr lang="de-DE" sz="800" dirty="0">
              <a:latin typeface="Arial"/>
              <a:cs typeface="Arial"/>
            </a:endParaRPr>
          </a:p>
          <a:p>
            <a:r>
              <a:rPr lang="de-DE" sz="1400" dirty="0">
                <a:latin typeface="Arial"/>
                <a:cs typeface="Arial"/>
              </a:rPr>
              <a:t>          6.796 Gemeindeglieder </a:t>
            </a:r>
            <a:r>
              <a:rPr lang="de-DE" sz="1100" dirty="0">
                <a:latin typeface="Arial"/>
                <a:cs typeface="Arial"/>
              </a:rPr>
              <a:t>(</a:t>
            </a:r>
            <a:r>
              <a:rPr lang="de-DE" sz="1100" dirty="0" smtClean="0">
                <a:latin typeface="Arial"/>
                <a:cs typeface="Arial"/>
              </a:rPr>
              <a:t>01.04.20xx)</a:t>
            </a:r>
            <a:endParaRPr lang="de-DE" sz="1100" dirty="0">
              <a:latin typeface="Arial"/>
              <a:cs typeface="Arial"/>
            </a:endParaRPr>
          </a:p>
          <a:p>
            <a:endParaRPr lang="de-DE" sz="600" dirty="0">
              <a:latin typeface="Arial"/>
              <a:cs typeface="Arial"/>
            </a:endParaRPr>
          </a:p>
          <a:p>
            <a:r>
              <a:rPr lang="de-DE" sz="1400" dirty="0">
                <a:latin typeface="Arial"/>
                <a:cs typeface="Arial"/>
              </a:rPr>
              <a:t>          9 KGR-Mitglieder</a:t>
            </a:r>
            <a:endParaRPr lang="de-DE" dirty="0">
              <a:latin typeface="Arial"/>
              <a:cs typeface="Arial"/>
            </a:endParaRPr>
          </a:p>
          <a:p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2368627" y="3494623"/>
            <a:ext cx="808746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400" dirty="0">
              <a:latin typeface="Arial"/>
              <a:cs typeface="Arial"/>
            </a:endParaRPr>
          </a:p>
          <a:p>
            <a:r>
              <a:rPr lang="de-DE" sz="1400" dirty="0">
                <a:latin typeface="Arial"/>
                <a:cs typeface="Arial"/>
              </a:rPr>
              <a:t>Kirchengemeinde A</a:t>
            </a:r>
          </a:p>
          <a:p>
            <a:endParaRPr lang="de-DE" sz="600" dirty="0">
              <a:latin typeface="Arial"/>
              <a:cs typeface="Arial"/>
            </a:endParaRPr>
          </a:p>
          <a:p>
            <a:r>
              <a:rPr lang="de-DE" sz="1400" dirty="0">
                <a:latin typeface="Arial"/>
                <a:cs typeface="Arial"/>
              </a:rPr>
              <a:t>        12.208 Gemeindeglieder </a:t>
            </a:r>
            <a:r>
              <a:rPr lang="de-DE" sz="1100" dirty="0">
                <a:latin typeface="Arial"/>
                <a:cs typeface="Arial"/>
              </a:rPr>
              <a:t>(</a:t>
            </a:r>
            <a:r>
              <a:rPr lang="de-DE" sz="1100" dirty="0" smtClean="0">
                <a:latin typeface="Arial"/>
                <a:cs typeface="Arial"/>
              </a:rPr>
              <a:t>01.04.20xx)</a:t>
            </a:r>
            <a:endParaRPr lang="de-DE" sz="1100" dirty="0">
              <a:latin typeface="Arial"/>
              <a:cs typeface="Arial"/>
            </a:endParaRPr>
          </a:p>
          <a:p>
            <a:endParaRPr lang="de-DE" sz="800" dirty="0">
              <a:latin typeface="Arial"/>
              <a:cs typeface="Arial"/>
            </a:endParaRPr>
          </a:p>
          <a:p>
            <a:r>
              <a:rPr lang="de-DE" sz="1400" dirty="0">
                <a:latin typeface="Arial"/>
                <a:cs typeface="Arial"/>
              </a:rPr>
              <a:t>        23 KGR-Mitglieder</a:t>
            </a:r>
          </a:p>
          <a:p>
            <a:endParaRPr lang="de-DE" sz="1200" dirty="0">
              <a:latin typeface="Arial"/>
              <a:cs typeface="Arial"/>
            </a:endParaRPr>
          </a:p>
          <a:p>
            <a:endParaRPr lang="de-DE" sz="1400" dirty="0">
              <a:latin typeface="Arial"/>
              <a:cs typeface="Arial"/>
            </a:endParaRPr>
          </a:p>
          <a:p>
            <a:r>
              <a:rPr lang="de-DE" dirty="0"/>
              <a:t>  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7025416" y="4090436"/>
            <a:ext cx="350287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/>
                <a:cs typeface="Arial"/>
              </a:rPr>
              <a:t>23 KGR-Mitglieder mal 5 (Stimmwert)</a:t>
            </a:r>
          </a:p>
          <a:p>
            <a:endParaRPr lang="de-DE" sz="600" dirty="0">
              <a:latin typeface="Arial"/>
              <a:cs typeface="Arial"/>
            </a:endParaRPr>
          </a:p>
          <a:p>
            <a:r>
              <a:rPr lang="de-DE" sz="1200" dirty="0">
                <a:latin typeface="Arial"/>
                <a:cs typeface="Arial"/>
              </a:rPr>
              <a:t>= zusammen  115 Stimmen</a:t>
            </a:r>
          </a:p>
        </p:txBody>
      </p:sp>
    </p:spTree>
    <p:extLst>
      <p:ext uri="{BB962C8B-B14F-4D97-AF65-F5344CB8AC3E}">
        <p14:creationId xmlns:p14="http://schemas.microsoft.com/office/powerpoint/2010/main" val="268571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Benutzerdefiniert</PresentationFormat>
  <Paragraphs>86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Office-Design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EOA</dc:creator>
  <cp:lastModifiedBy>Kriedel, Sebastian</cp:lastModifiedBy>
  <cp:revision>27</cp:revision>
  <cp:lastPrinted>2017-02-09T09:09:36Z</cp:lastPrinted>
  <dcterms:created xsi:type="dcterms:W3CDTF">2016-09-01T11:44:03Z</dcterms:created>
  <dcterms:modified xsi:type="dcterms:W3CDTF">2022-01-12T09:42:53Z</dcterms:modified>
</cp:coreProperties>
</file>